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039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7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7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7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7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7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7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7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7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7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7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-4-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4-5.svg"/><Relationship Id="rId5" Type="http://schemas.openxmlformats.org/officeDocument/2006/relationships/image" Target="../media/image-4-3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-8-8.svg"/><Relationship Id="rId3" Type="http://schemas.openxmlformats.org/officeDocument/2006/relationships/image" Target="../media/image11.png"/><Relationship Id="rId7" Type="http://schemas.openxmlformats.org/officeDocument/2006/relationships/image" Target="../media/image-8-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-8-4.sv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-8-10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9-6.svg"/><Relationship Id="rId5" Type="http://schemas.openxmlformats.org/officeDocument/2006/relationships/image" Target="../media/image-9-4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914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Фишинг: анализ цифровой угрозы и гид по медиабезопасности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856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Итоговый проект по дисциплине «Цифровые технологии и медиабезопасность»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Автор: Заварзин А.В., группа ИИ/б-25-6-о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8465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Курс: Специализированная мастерская «Цифровой офис. Промт-инжиниринг для повседневных задач»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2105"/>
            <a:ext cx="682085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Выводы и результаты проекта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523881"/>
            <a:ext cx="130428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Этот проект продемонстрировал комплексный подход к борьбе с фишингом, сочетая глубокий анализ угрозы, практические рекомендации и техническое проектирование.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303770" y="2259568"/>
            <a:ext cx="22860" cy="4199453"/>
          </a:xfrm>
          <a:prstGeom prst="roundRect">
            <a:avLst>
              <a:gd name="adj" fmla="val 1116280"/>
            </a:avLst>
          </a:prstGeom>
          <a:solidFill>
            <a:srgbClr val="C9CDD4"/>
          </a:solidFill>
          <a:ln/>
        </p:spPr>
      </p:sp>
      <p:sp>
        <p:nvSpPr>
          <p:cNvPr id="5" name="Shape 3"/>
          <p:cNvSpPr/>
          <p:nvPr/>
        </p:nvSpPr>
        <p:spPr>
          <a:xfrm>
            <a:off x="6997898" y="2439472"/>
            <a:ext cx="340162" cy="22860"/>
          </a:xfrm>
          <a:prstGeom prst="roundRect">
            <a:avLst>
              <a:gd name="adj" fmla="val 1116280"/>
            </a:avLst>
          </a:prstGeom>
          <a:solidFill>
            <a:srgbClr val="C9CDD4"/>
          </a:solidFill>
          <a:ln/>
        </p:spPr>
      </p:sp>
      <p:sp>
        <p:nvSpPr>
          <p:cNvPr id="6" name="Shape 4"/>
          <p:cNvSpPr/>
          <p:nvPr/>
        </p:nvSpPr>
        <p:spPr>
          <a:xfrm>
            <a:off x="7251442" y="2387144"/>
            <a:ext cx="127516" cy="127516"/>
          </a:xfrm>
          <a:prstGeom prst="roundRect">
            <a:avLst>
              <a:gd name="adj" fmla="val 358543"/>
            </a:avLst>
          </a:prstGeom>
          <a:solidFill>
            <a:srgbClr val="2E5BFF"/>
          </a:solidFill>
          <a:ln/>
        </p:spPr>
      </p:sp>
      <p:sp>
        <p:nvSpPr>
          <p:cNvPr id="7" name="Text 5"/>
          <p:cNvSpPr/>
          <p:nvPr/>
        </p:nvSpPr>
        <p:spPr>
          <a:xfrm>
            <a:off x="4508302" y="231802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Анализ угроз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790" y="2685812"/>
            <a:ext cx="584096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Проведён глубокий анализ угрозы фишинга и классификация реальных кейсов атак.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292340" y="3460075"/>
            <a:ext cx="340162" cy="22860"/>
          </a:xfrm>
          <a:prstGeom prst="roundRect">
            <a:avLst>
              <a:gd name="adj" fmla="val 1116280"/>
            </a:avLst>
          </a:prstGeom>
          <a:solidFill>
            <a:srgbClr val="C9CDD4"/>
          </a:solidFill>
          <a:ln/>
        </p:spPr>
      </p:sp>
      <p:sp>
        <p:nvSpPr>
          <p:cNvPr id="10" name="Shape 8"/>
          <p:cNvSpPr/>
          <p:nvPr/>
        </p:nvSpPr>
        <p:spPr>
          <a:xfrm>
            <a:off x="7251442" y="3407747"/>
            <a:ext cx="127516" cy="127516"/>
          </a:xfrm>
          <a:prstGeom prst="roundRect">
            <a:avLst>
              <a:gd name="adj" fmla="val 358543"/>
            </a:avLst>
          </a:prstGeom>
          <a:solidFill>
            <a:srgbClr val="2E5BFF"/>
          </a:solidFill>
          <a:ln/>
        </p:spPr>
      </p:sp>
      <p:sp>
        <p:nvSpPr>
          <p:cNvPr id="11" name="Text 9"/>
          <p:cNvSpPr/>
          <p:nvPr/>
        </p:nvSpPr>
        <p:spPr>
          <a:xfrm>
            <a:off x="7995642" y="3338632"/>
            <a:ext cx="240696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Адаптированный гид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995642" y="3706416"/>
            <a:ext cx="584096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Разработан персонализированный гид по безопасности для различных групп пользователей.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6997898" y="4339828"/>
            <a:ext cx="340162" cy="22860"/>
          </a:xfrm>
          <a:prstGeom prst="roundRect">
            <a:avLst>
              <a:gd name="adj" fmla="val 1116280"/>
            </a:avLst>
          </a:prstGeom>
          <a:solidFill>
            <a:srgbClr val="C9CDD4"/>
          </a:solidFill>
          <a:ln/>
        </p:spPr>
      </p:sp>
      <p:sp>
        <p:nvSpPr>
          <p:cNvPr id="14" name="Shape 12"/>
          <p:cNvSpPr/>
          <p:nvPr/>
        </p:nvSpPr>
        <p:spPr>
          <a:xfrm>
            <a:off x="7251442" y="4287500"/>
            <a:ext cx="127516" cy="127516"/>
          </a:xfrm>
          <a:prstGeom prst="roundRect">
            <a:avLst>
              <a:gd name="adj" fmla="val 358543"/>
            </a:avLst>
          </a:prstGeom>
          <a:solidFill>
            <a:srgbClr val="2E5BFF"/>
          </a:solidFill>
          <a:ln/>
        </p:spPr>
      </p:sp>
      <p:sp>
        <p:nvSpPr>
          <p:cNvPr id="15" name="Text 13"/>
          <p:cNvSpPr/>
          <p:nvPr/>
        </p:nvSpPr>
        <p:spPr>
          <a:xfrm>
            <a:off x="4325303" y="4218384"/>
            <a:ext cx="230945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UML-моделирование</a:t>
            </a:r>
            <a:endParaRPr lang="en-US" sz="1650" b="1" dirty="0"/>
          </a:p>
        </p:txBody>
      </p:sp>
      <p:sp>
        <p:nvSpPr>
          <p:cNvPr id="16" name="Text 14"/>
          <p:cNvSpPr/>
          <p:nvPr/>
        </p:nvSpPr>
        <p:spPr>
          <a:xfrm>
            <a:off x="793790" y="4586168"/>
            <a:ext cx="584096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Спроектирована функциональная модель системы обнаружения фишинга с помощью UML.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7292340" y="5219581"/>
            <a:ext cx="340162" cy="22860"/>
          </a:xfrm>
          <a:prstGeom prst="roundRect">
            <a:avLst>
              <a:gd name="adj" fmla="val 1116280"/>
            </a:avLst>
          </a:prstGeom>
          <a:solidFill>
            <a:srgbClr val="C9CDD4"/>
          </a:solidFill>
          <a:ln/>
        </p:spPr>
      </p:sp>
      <p:sp>
        <p:nvSpPr>
          <p:cNvPr id="18" name="Shape 16"/>
          <p:cNvSpPr/>
          <p:nvPr/>
        </p:nvSpPr>
        <p:spPr>
          <a:xfrm>
            <a:off x="7251442" y="5167253"/>
            <a:ext cx="127516" cy="127516"/>
          </a:xfrm>
          <a:prstGeom prst="roundRect">
            <a:avLst>
              <a:gd name="adj" fmla="val 358543"/>
            </a:avLst>
          </a:prstGeom>
          <a:solidFill>
            <a:srgbClr val="2E5BFF"/>
          </a:solidFill>
          <a:ln/>
        </p:spPr>
      </p:sp>
      <p:sp>
        <p:nvSpPr>
          <p:cNvPr id="19" name="Text 17"/>
          <p:cNvSpPr/>
          <p:nvPr/>
        </p:nvSpPr>
        <p:spPr>
          <a:xfrm>
            <a:off x="7995642" y="5098137"/>
            <a:ext cx="240303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Промпт-инжиниринг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995642" y="5465921"/>
            <a:ext cx="584096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Получены и применены ключевые навыки промт-инжиниринга для работы с ИИ.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1048941" y="6841688"/>
            <a:ext cx="1278767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Финальный тезис: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Комплексный подход от анализа до реализации инструментов — ключ к эффективной медиабезопасности в цифровом мире.</a:t>
            </a:r>
            <a:endParaRPr lang="en-US" sz="1300" dirty="0"/>
          </a:p>
        </p:txBody>
      </p:sp>
      <p:sp>
        <p:nvSpPr>
          <p:cNvPr id="22" name="Shape 20"/>
          <p:cNvSpPr/>
          <p:nvPr/>
        </p:nvSpPr>
        <p:spPr>
          <a:xfrm>
            <a:off x="793790" y="6650355"/>
            <a:ext cx="22860" cy="927021"/>
          </a:xfrm>
          <a:prstGeom prst="rect">
            <a:avLst/>
          </a:prstGeom>
          <a:solidFill>
            <a:srgbClr val="2E5BFF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1281"/>
            <a:ext cx="10986968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Что такое фишинг и почему это актуально?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86414"/>
            <a:ext cx="7637502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Фишинг — это вид интернет-мошенничества, цель которого — кража конфиденциальных данных (логины, пароли, данные карт) через поддельные письма и сайты, маскирующиеся под легитимные организации (банки, службы доставки).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3212663"/>
            <a:ext cx="599586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Ключевые признаки фишингового сообщения:</a:t>
            </a:r>
            <a:endParaRPr lang="en-US" sz="1850" b="1" dirty="0"/>
          </a:p>
        </p:txBody>
      </p:sp>
      <p:sp>
        <p:nvSpPr>
          <p:cNvPr id="5" name="Text 3"/>
          <p:cNvSpPr/>
          <p:nvPr/>
        </p:nvSpPr>
        <p:spPr>
          <a:xfrm>
            <a:off x="793790" y="3706654"/>
            <a:ext cx="76375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Давление и срочность в сообщении.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93790" y="4082415"/>
            <a:ext cx="76375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Подозрительные ссылки и адреса отправителей.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93790" y="4458176"/>
            <a:ext cx="76375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Орфографические ошибки и нетипичные приветствия.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93790" y="4833937"/>
            <a:ext cx="76375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Незапрашиваемые вложения.</a:t>
            </a:r>
            <a:endParaRPr lang="en-US" sz="15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209" y="1829753"/>
            <a:ext cx="4194572" cy="4194572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082993" y="6674763"/>
            <a:ext cx="1275361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Актуальность:</a:t>
            </a: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По данным «Лаборатории Касперского», фишинг является причиной </a:t>
            </a:r>
            <a:r>
              <a:rPr lang="en-US" sz="1500" dirty="0">
                <a:solidFill>
                  <a:srgbClr val="2E5B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более 90% всех утечек данных</a:t>
            </a: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Это ежедневная реальность, а не просто «страшилка».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793790" y="6457950"/>
            <a:ext cx="22860" cy="1050369"/>
          </a:xfrm>
          <a:prstGeom prst="rect">
            <a:avLst/>
          </a:prstGeom>
          <a:solidFill>
            <a:srgbClr val="2E5BFF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16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23949"/>
            <a:ext cx="916697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Примеры реальных фишинговых атак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863102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Киберпреступники постоянно совершенствуют свои методы, адаптируясь под новые реалии и технологии. Эти кейсы демонстрируют разнообразие и изощренность фишинговых атак.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93790" y="4647724"/>
            <a:ext cx="4226600" cy="2826068"/>
          </a:xfrm>
          <a:prstGeom prst="roundRect">
            <a:avLst>
              <a:gd name="adj" fmla="val 3883"/>
            </a:avLst>
          </a:prstGeom>
          <a:solidFill>
            <a:srgbClr val="F5F7FA"/>
          </a:solidFill>
          <a:ln w="22860">
            <a:solidFill>
              <a:srgbClr val="C9CDD4"/>
            </a:solidFill>
            <a:prstDash val="solid"/>
          </a:ln>
          <a:effectLst>
            <a:outerShdw dist="16510" dir="2700000" algn="bl" rotWithShape="0">
              <a:srgbClr val="C9CDD4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770930" y="4647724"/>
            <a:ext cx="91440" cy="2826068"/>
          </a:xfrm>
          <a:prstGeom prst="roundRect">
            <a:avLst>
              <a:gd name="adj" fmla="val 297674"/>
            </a:avLst>
          </a:prstGeom>
          <a:solidFill>
            <a:srgbClr val="2E5BFF"/>
          </a:solidFill>
          <a:ln/>
        </p:spPr>
      </p:sp>
      <p:sp>
        <p:nvSpPr>
          <p:cNvPr id="7" name="Text 4"/>
          <p:cNvSpPr/>
          <p:nvPr/>
        </p:nvSpPr>
        <p:spPr>
          <a:xfrm>
            <a:off x="1066681" y="4852035"/>
            <a:ext cx="3749397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Кейс 1: Целевой фишинг криптокошельков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66681" y="5527834"/>
            <a:ext cx="3749397" cy="1741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Атаки через Google Forms, маскирующиеся под сервисы поддержки криптокошельков, с целью запроса сид-фразы для доступа к активам жертвы. </a:t>
            </a:r>
            <a:r>
              <a:rPr lang="en-US" sz="14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Уязвимость:</a:t>
            </a: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Доверие к знакомым платформам.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5201841" y="4647724"/>
            <a:ext cx="4226600" cy="2826068"/>
          </a:xfrm>
          <a:prstGeom prst="roundRect">
            <a:avLst>
              <a:gd name="adj" fmla="val 3883"/>
            </a:avLst>
          </a:prstGeom>
          <a:solidFill>
            <a:srgbClr val="F5F7FA"/>
          </a:solidFill>
          <a:ln w="22860">
            <a:solidFill>
              <a:srgbClr val="C9CDD4"/>
            </a:solidFill>
            <a:prstDash val="solid"/>
          </a:ln>
          <a:effectLst>
            <a:outerShdw dist="16510" dir="2700000" algn="bl" rotWithShape="0">
              <a:srgbClr val="C9CDD4">
                <a:alpha val="100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178981" y="4647724"/>
            <a:ext cx="91440" cy="2826068"/>
          </a:xfrm>
          <a:prstGeom prst="roundRect">
            <a:avLst>
              <a:gd name="adj" fmla="val 297674"/>
            </a:avLst>
          </a:prstGeom>
          <a:solidFill>
            <a:srgbClr val="2E5BFF"/>
          </a:solidFill>
          <a:ln/>
        </p:spPr>
      </p:sp>
      <p:sp>
        <p:nvSpPr>
          <p:cNvPr id="11" name="Text 8"/>
          <p:cNvSpPr/>
          <p:nvPr/>
        </p:nvSpPr>
        <p:spPr>
          <a:xfrm>
            <a:off x="5474732" y="4852035"/>
            <a:ext cx="3749397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Кейс 2: Массовая расс</a:t>
            </a:r>
            <a:r>
              <a:rPr lang="en-US" sz="1750" b="1" spc="300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ыл</a:t>
            </a: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ка от Microsoft</a:t>
            </a:r>
          </a:p>
        </p:txBody>
      </p:sp>
      <p:sp>
        <p:nvSpPr>
          <p:cNvPr id="12" name="Text 9"/>
          <p:cNvSpPr/>
          <p:nvPr/>
        </p:nvSpPr>
        <p:spPr>
          <a:xfrm>
            <a:off x="5474732" y="5527834"/>
            <a:ext cx="3749397" cy="1741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Поддельные уведомления о «неудачных попытках входа» в аккаунт Microsoft, призывающие немедленно сменить пароль по фишинговой ссылке. </a:t>
            </a:r>
            <a:r>
              <a:rPr lang="en-US" sz="14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Уязвимость:</a:t>
            </a: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Страх потери доступа и спешка.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9609892" y="4647724"/>
            <a:ext cx="4226719" cy="2826068"/>
          </a:xfrm>
          <a:prstGeom prst="roundRect">
            <a:avLst>
              <a:gd name="adj" fmla="val 3883"/>
            </a:avLst>
          </a:prstGeom>
          <a:solidFill>
            <a:srgbClr val="F5F7FA"/>
          </a:solidFill>
          <a:ln w="22860">
            <a:solidFill>
              <a:srgbClr val="C9CDD4"/>
            </a:solidFill>
            <a:prstDash val="solid"/>
          </a:ln>
          <a:effectLst>
            <a:outerShdw dist="16510" dir="2700000" algn="bl" rotWithShape="0">
              <a:srgbClr val="C9CDD4">
                <a:alpha val="100000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9587032" y="4647724"/>
            <a:ext cx="91440" cy="2826068"/>
          </a:xfrm>
          <a:prstGeom prst="roundRect">
            <a:avLst>
              <a:gd name="adj" fmla="val 297674"/>
            </a:avLst>
          </a:prstGeom>
          <a:solidFill>
            <a:srgbClr val="2E5BFF"/>
          </a:solidFill>
          <a:ln/>
        </p:spPr>
      </p:sp>
      <p:sp>
        <p:nvSpPr>
          <p:cNvPr id="15" name="Text 12"/>
          <p:cNvSpPr/>
          <p:nvPr/>
        </p:nvSpPr>
        <p:spPr>
          <a:xfrm>
            <a:off x="9882783" y="4852035"/>
            <a:ext cx="3749516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Кейс 3: «Китобойный» </a:t>
            </a:r>
            <a:r>
              <a:rPr lang="en-US" sz="1750" b="1" spc="-150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ф</a:t>
            </a: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ишинг (Whaling)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882783" y="5527834"/>
            <a:ext cx="3749516" cy="1741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Целевые атаки на высокопоставленных сотрудников через LinkedIn, имитирующие письма от руководства с требованием «срочных переводов». </a:t>
            </a:r>
            <a:r>
              <a:rPr lang="en-US" sz="14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Уязвимость:</a:t>
            </a: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Иерархия и исполнение приказов.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640" y="691515"/>
            <a:ext cx="7660719" cy="860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Для кого создается гид? Уязвимости разных групп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741640" y="1758910"/>
            <a:ext cx="7660719" cy="440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Эффективная защита требует понимания специфических рисков каждой группы пользователей. Наш гид разработан с учётом этих особенностей.</a:t>
            </a:r>
            <a:endParaRPr lang="en-US" sz="1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89213" y="2354580"/>
            <a:ext cx="413147" cy="4131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47128" y="2939891"/>
            <a:ext cx="1855232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Школьники (7 класс)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741640" y="3237667"/>
            <a:ext cx="7660719" cy="661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Наиболее уязвимы к фишингу в социальных сетях и мессенджерах, часто через ссылки «от друзей», предложения об участии в розыгрышах или онлайн-играх. Их неопытность и желание получить что-то бесплатно делают их легкой мишенью.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9213" y="4174212"/>
            <a:ext cx="413147" cy="41314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680597" y="4759523"/>
            <a:ext cx="1721763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Пожилые люди</a:t>
            </a:r>
            <a:endParaRPr lang="en-US" sz="1350" b="1" dirty="0"/>
          </a:p>
        </p:txBody>
      </p:sp>
      <p:sp>
        <p:nvSpPr>
          <p:cNvPr id="10" name="Text 5"/>
          <p:cNvSpPr/>
          <p:nvPr/>
        </p:nvSpPr>
        <p:spPr>
          <a:xfrm>
            <a:off x="741640" y="5057299"/>
            <a:ext cx="7660719" cy="661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Часто становятся жертвами мошенничества, имитирующего звонки от банков, государственных органов или медицинских учреждений. Незнание цифровых технологий и чрезмерное доверие к авторитетам — их главные уязвимости.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89213" y="5993844"/>
            <a:ext cx="413147" cy="41314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480453" y="6579156"/>
            <a:ext cx="1921907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Научные сотрудники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741640" y="6876931"/>
            <a:ext cx="7660719" cy="661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Подвержены целевому фишингу, направленному на компрометацию корпоративных данных, доступ к научным сервисам или интеллектуальной собственности. Их профессиональная деятельность требует доступа к чувствительной информации, что делает их привлекательной целью.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1699"/>
            <a:ext cx="13042821" cy="1063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Адаптированные алгоритмы защиты для каждой аудитории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2217599"/>
            <a:ext cx="13042821" cy="1093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Разработанные рекомендации учитывают особенности каждой целевой группы, предоставляя практические и легко применимые советы для повышения медиабезопасности.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93790" y="3350776"/>
            <a:ext cx="13042821" cy="3667125"/>
          </a:xfrm>
          <a:prstGeom prst="roundRect">
            <a:avLst>
              <a:gd name="adj" fmla="val 695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358396"/>
            <a:ext cx="13027581" cy="10358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71669" y="3468052"/>
            <a:ext cx="3955137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Не кликай сразу! 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Всегда проверяй источник и контекст сообщения, прежде чем переходить по ссылке.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274469" y="3468052"/>
            <a:ext cx="3951327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Не спеши переводить деньги!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Мошенники часто создают ощущение срочности.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9573458" y="3468052"/>
            <a:ext cx="4085511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Верифицируй email отправителя до символа!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Даже одно отличие может указывать на фишинг.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801410" y="4394240"/>
            <a:ext cx="13027581" cy="13080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71669" y="4503896"/>
            <a:ext cx="39551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Спроси у друга голосом! 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Если пришло сообщение от друга с подозрительной ссылкой, лучше переспроси лично или по звонку.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5274469" y="4503896"/>
            <a:ext cx="395132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Позвони по известному номеру, чтобы проверить!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Никогда не перезванивай по номеру из подозрительного письма или сообщения.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9573458" y="4503896"/>
            <a:ext cx="408551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Используй двухфакторную аутентификацию (2FA)!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Это дополнительный уровень защиты, который значительно усложняет взлом аккаунта.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801410" y="5702260"/>
            <a:ext cx="13027581" cy="13080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71669" y="5811917"/>
            <a:ext cx="3955137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Зайди в аккаунт напрямую, а не по ссылке из письма!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Всегда вводи адрес сайта вручную в браузере.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5274469" y="5811917"/>
            <a:ext cx="395132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Игнорируй угрозы по почте от «госорганов»!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Официальные структуры никогда не будут требовать данные или угрожать по электронной почте.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9573458" y="5811917"/>
            <a:ext cx="408551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Все подозрительные письма — в ИТ-отдел!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Сообщай о любых подозрительных сообщениях для оперативного анализа и предотвращения атак.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848" y="541972"/>
            <a:ext cx="9720382" cy="523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Визуальный язык гида: метафоры и дизайн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89848" y="1400532"/>
            <a:ext cx="13250704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Эффективный гид должен быть не только информативным, но и привлекательным. Наш дизайн использует цветовую психологию и яркие метафоры для лучшего восприятия.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689848" y="2292548"/>
            <a:ext cx="209419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Цветовая палитра: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89848" y="2721769"/>
            <a:ext cx="642104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57188" indent="-357188" algn="l">
              <a:lnSpc>
                <a:spcPts val="2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  <a:highlight>
                  <a:srgbClr val="2E5BF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Тёмно-синий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(#2E5BFF): доверие, серьёзность, профессионализм.</a:t>
            </a:r>
          </a:p>
        </p:txBody>
      </p:sp>
      <p:sp>
        <p:nvSpPr>
          <p:cNvPr id="6" name="Text 4"/>
          <p:cNvSpPr/>
          <p:nvPr/>
        </p:nvSpPr>
        <p:spPr>
          <a:xfrm>
            <a:off x="689848" y="3048357"/>
            <a:ext cx="642104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57188" indent="-357188" algn="l">
              <a:lnSpc>
                <a:spcPts val="2100"/>
              </a:lnSpc>
              <a:buSzPct val="101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  <a:highlight>
                  <a:srgbClr val="FF4757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Красный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(#FF4757): 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акцент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опасности, предупреждение, угроза.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89848" y="3374946"/>
            <a:ext cx="642104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highlight>
                  <a:srgbClr val="26E8C8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Голубой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(#26E8C8): технологичность, современность, чистота.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689848" y="3701534"/>
            <a:ext cx="642104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highlight>
                  <a:srgbClr val="F5F7FA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Светло-серый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(#F5F7FA): нейтральность, фон, сбалансированность.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689848" y="4137065"/>
            <a:ext cx="404217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Ключевые метафоры-иллюстрации: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89848" y="4566285"/>
            <a:ext cx="642104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Рыболовный крючок в форме конверта: символ письма-приманки.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689848" y="4892873"/>
            <a:ext cx="642104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Письмо с маской: анонимность и обман злоумышленника.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689848" y="5219462"/>
            <a:ext cx="642104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Защитный щит, отражающий письма: активная защита от угроз.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689848" y="5546050"/>
            <a:ext cx="6421041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Увеличительное стекло, выявляющее поддельные элементы: внимательность и анализ.</a:t>
            </a:r>
            <a:endParaRPr lang="en-US" sz="130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531" y="2271593"/>
            <a:ext cx="4712869" cy="48551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7937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Функциональная модель системы обнаружения фишинга (Use Case)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80190" y="1868329"/>
            <a:ext cx="7556421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Разработанная модель описывает взаимодействие пользователей с системой, обеспечивая замкнутый цикл безопасности: обнаружение → анализ → реакция → улучшение правил.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65" y="2809161"/>
            <a:ext cx="5289471" cy="29308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550096" y="3930085"/>
            <a:ext cx="1116937" cy="292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Обнаружение фишинга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9550096" y="4263867"/>
            <a:ext cx="1116937" cy="350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Цикл обнаружение, анализ, реакция и улучшение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11230697" y="4108340"/>
            <a:ext cx="1168888" cy="14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Администратор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1170953" y="4296011"/>
            <a:ext cx="1288373" cy="233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Управляет правилами и просматривает отчёты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7708449" y="4797984"/>
            <a:ext cx="1168887" cy="14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Система анализа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7648706" y="4985655"/>
            <a:ext cx="1288373" cy="350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Автоматически анализирует и генерирует отчёты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7853910" y="3116084"/>
            <a:ext cx="1168888" cy="14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Сотрудник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7794168" y="3303756"/>
            <a:ext cx="1288374" cy="233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Получает письма и отмечает фишинг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6280190" y="5978128"/>
            <a:ext cx="288667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Основные акторы системы: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6280190" y="6464260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Сотрудник:</a:t>
            </a: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Получает письма, информирует о подозрительных сообщениях.</a:t>
            </a:r>
            <a:endParaRPr lang="en-US" sz="1250" dirty="0"/>
          </a:p>
        </p:txBody>
      </p:sp>
      <p:sp>
        <p:nvSpPr>
          <p:cNvPr id="16" name="Text 12"/>
          <p:cNvSpPr/>
          <p:nvPr/>
        </p:nvSpPr>
        <p:spPr>
          <a:xfrm>
            <a:off x="6280190" y="6773823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Администратор:</a:t>
            </a: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Управляет правилами фильтрации, мониторит отчёты.</a:t>
            </a:r>
            <a:endParaRPr lang="en-US" sz="1250" dirty="0"/>
          </a:p>
        </p:txBody>
      </p:sp>
      <p:sp>
        <p:nvSpPr>
          <p:cNvPr id="17" name="Text 13"/>
          <p:cNvSpPr/>
          <p:nvPr/>
        </p:nvSpPr>
        <p:spPr>
          <a:xfrm>
            <a:off x="6280190" y="7083385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Система анализа:</a:t>
            </a: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Автоматически проверяет письма, формирует аналитические данные.</a:t>
            </a:r>
            <a:endParaRPr lang="en-US" sz="125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459" y="2809161"/>
            <a:ext cx="7995150" cy="28939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4924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50" y="583763"/>
            <a:ext cx="7658100" cy="159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Алгоритм автоматического анализа входящего письма (Activity Diagram)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42950" y="2430423"/>
            <a:ext cx="7658100" cy="814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Представленная блок-схема иллюстрирует последовательность действий, которые выполняет система при получении каждого нового электронного письма, обеспечивая проактивную защиту.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0" y="3436144"/>
            <a:ext cx="6126480" cy="34668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41334" y="3871064"/>
            <a:ext cx="1400823" cy="175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Получить письмо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5341334" y="4095974"/>
            <a:ext cx="2147929" cy="280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Система принимает входящее сообщение.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5597" y="3870675"/>
            <a:ext cx="186777" cy="186777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79234" y="4555522"/>
            <a:ext cx="186777" cy="18677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97442" y="4555036"/>
            <a:ext cx="2105126" cy="175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Извлечь ссылки и вложения</a:t>
            </a:r>
            <a:endParaRPr lang="en-US" sz="1350" dirty="0"/>
          </a:p>
        </p:txBody>
      </p:sp>
      <p:sp>
        <p:nvSpPr>
          <p:cNvPr id="11" name="Text 5"/>
          <p:cNvSpPr/>
          <p:nvPr/>
        </p:nvSpPr>
        <p:spPr>
          <a:xfrm>
            <a:off x="1654639" y="4779946"/>
            <a:ext cx="2147929" cy="280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Сканирование контента и метаданных.</a:t>
            </a:r>
            <a:endParaRPr lang="en-US" sz="1050" dirty="0"/>
          </a:p>
        </p:txBody>
      </p:sp>
      <p:sp>
        <p:nvSpPr>
          <p:cNvPr id="12" name="Text 6"/>
          <p:cNvSpPr/>
          <p:nvPr/>
        </p:nvSpPr>
        <p:spPr>
          <a:xfrm>
            <a:off x="5341334" y="5240758"/>
            <a:ext cx="1797820" cy="175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Проверить по базе угроз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5341334" y="5465668"/>
            <a:ext cx="2147929" cy="280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Сравнение с известными сигнатурами и репутацией.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95597" y="5240369"/>
            <a:ext cx="186777" cy="18677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302909" y="5925606"/>
            <a:ext cx="1500632" cy="175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Угроза обнаружена?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1655612" y="6150516"/>
            <a:ext cx="2147929" cy="280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Если да — в карантин, иначе — доставить.</a:t>
            </a:r>
            <a:endParaRPr lang="en-US" sz="10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79234" y="5925216"/>
            <a:ext cx="186777" cy="186777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42950" y="7093982"/>
            <a:ext cx="7658100" cy="814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Этот алгоритм позволяет минимизировать риск попадания фишинговых писем в почтовые ящики пользователей, автоматизируя процесс их обнаружения и изоляции.</a:t>
            </a:r>
            <a:endParaRPr lang="en-US" sz="1300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3560" y="3509040"/>
            <a:ext cx="6715414" cy="33162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1911"/>
            <a:ext cx="7556421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Ключевые сущности системы (Class Diagram)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280190" y="2144554"/>
            <a:ext cx="345425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Диаграмма классов описывает структуру данных и взаимосвязи между основными компонентами системы обнаружения фишинга, лежащие в основе её функциональности.</a:t>
            </a:r>
            <a:endParaRPr lang="en-US" sz="1150" dirty="0"/>
          </a:p>
        </p:txBody>
      </p:sp>
      <p:sp>
        <p:nvSpPr>
          <p:cNvPr id="6" name="Text 2"/>
          <p:cNvSpPr/>
          <p:nvPr/>
        </p:nvSpPr>
        <p:spPr>
          <a:xfrm>
            <a:off x="11226652" y="3469663"/>
            <a:ext cx="1111460" cy="138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Пользователь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15257" y="3408224"/>
            <a:ext cx="246991" cy="2469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226652" y="4388547"/>
            <a:ext cx="1111460" cy="138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Правило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5257" y="4327108"/>
            <a:ext cx="246991" cy="246991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779123" y="3467270"/>
            <a:ext cx="1111459" cy="138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endParaRPr lang="en-US" sz="1350" dirty="0"/>
          </a:p>
        </p:txBody>
      </p:sp>
      <p:sp>
        <p:nvSpPr>
          <p:cNvPr id="14" name="Text 6"/>
          <p:cNvSpPr/>
          <p:nvPr/>
        </p:nvSpPr>
        <p:spPr>
          <a:xfrm>
            <a:off x="6280190" y="5442704"/>
            <a:ext cx="319706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Основные классы и </a:t>
            </a:r>
            <a:r>
              <a:rPr lang="en-US" sz="1450" b="1" dirty="0" err="1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их</a:t>
            </a:r>
            <a:r>
              <a:rPr lang="en-US" sz="14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1450" b="1" dirty="0" err="1" smtClean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атрибуты</a:t>
            </a:r>
            <a:endParaRPr lang="en-US" sz="1450" dirty="0"/>
          </a:p>
        </p:txBody>
      </p:sp>
      <p:sp>
        <p:nvSpPr>
          <p:cNvPr id="15" name="Text 7"/>
          <p:cNvSpPr/>
          <p:nvPr/>
        </p:nvSpPr>
        <p:spPr>
          <a:xfrm>
            <a:off x="6280190" y="5894189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Письмо:</a:t>
            </a: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Отправитель, Тема, Статус (доставлено, в карантине), Хэш-сумма, Метка «фишинг».</a:t>
            </a:r>
            <a:endParaRPr lang="en-US" sz="1150" dirty="0"/>
          </a:p>
        </p:txBody>
      </p:sp>
      <p:sp>
        <p:nvSpPr>
          <p:cNvPr id="16" name="Text 8"/>
          <p:cNvSpPr/>
          <p:nvPr/>
        </p:nvSpPr>
        <p:spPr>
          <a:xfrm>
            <a:off x="6280190" y="6181487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Отчёт об инциденте:</a:t>
            </a: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Идентификатор, Уровень угрозы, Статус (Новый, В обработке, Закрыт).</a:t>
            </a:r>
            <a:endParaRPr lang="en-US" sz="1150" dirty="0"/>
          </a:p>
        </p:txBody>
      </p:sp>
      <p:sp>
        <p:nvSpPr>
          <p:cNvPr id="17" name="Text 9"/>
          <p:cNvSpPr/>
          <p:nvPr/>
        </p:nvSpPr>
        <p:spPr>
          <a:xfrm>
            <a:off x="6280190" y="6468785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Правило фильтрации:</a:t>
            </a: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Условие (что искать), Действие (что делать), Приоритет.</a:t>
            </a:r>
            <a:endParaRPr lang="en-US" sz="1150" dirty="0"/>
          </a:p>
        </p:txBody>
      </p:sp>
      <p:sp>
        <p:nvSpPr>
          <p:cNvPr id="18" name="Text 10"/>
          <p:cNvSpPr/>
          <p:nvPr/>
        </p:nvSpPr>
        <p:spPr>
          <a:xfrm>
            <a:off x="6280190" y="6756083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Пользователь:</a:t>
            </a: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Родительский класс для </a:t>
            </a:r>
            <a:r>
              <a:rPr lang="en-US" sz="11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Сотрудника</a:t>
            </a: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и </a:t>
            </a:r>
            <a:r>
              <a:rPr lang="en-US" sz="11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Администратора</a:t>
            </a: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определяющий общие характеристики.</a:t>
            </a:r>
            <a:endParaRPr lang="en-US" sz="1150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6726" y="1448797"/>
            <a:ext cx="3337790" cy="43938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1086</Words>
  <Application>Microsoft Office PowerPoint</Application>
  <PresentationFormat>Произвольный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Montserrat</vt:lpstr>
      <vt:lpstr>Calibri</vt:lpstr>
      <vt:lpstr>Barlow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Komp</cp:lastModifiedBy>
  <cp:revision>6</cp:revision>
  <dcterms:created xsi:type="dcterms:W3CDTF">2025-12-28T10:00:39Z</dcterms:created>
  <dcterms:modified xsi:type="dcterms:W3CDTF">2025-12-28T21:34:36Z</dcterms:modified>
</cp:coreProperties>
</file>